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77" r:id="rId3"/>
    <p:sldId id="278" r:id="rId4"/>
    <p:sldId id="275" r:id="rId5"/>
    <p:sldId id="276" r:id="rId6"/>
    <p:sldId id="258" r:id="rId7"/>
    <p:sldId id="271" r:id="rId8"/>
    <p:sldId id="279" r:id="rId9"/>
    <p:sldId id="281" r:id="rId10"/>
    <p:sldId id="282" r:id="rId11"/>
    <p:sldId id="280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00FF"/>
    <a:srgbClr val="00CC66"/>
    <a:srgbClr val="FFFF00"/>
    <a:srgbClr val="FF66FF"/>
    <a:srgbClr val="FFFF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F9DB81-CFFF-44EF-B109-A248B7389D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D7F7D6-8C56-4998-B93E-E44909DC29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0908E8-206B-46E7-B874-E50E45C803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72819-B3E8-49E9-9554-AE6935172095}" type="datetimeFigureOut">
              <a:rPr lang="en-US"/>
              <a:pPr>
                <a:defRPr/>
              </a:pPr>
              <a:t>2/9/2022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4D171-EC85-47A6-BF3D-60D680DB4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68948"/>
      </p:ext>
    </p:extLst>
  </p:cSld>
  <p:clrMapOvr>
    <a:masterClrMapping/>
  </p:clrMapOvr>
  <p:transition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그림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3"/>
          <p:cNvSpPr>
            <a:spLocks/>
          </p:cNvSpPr>
          <p:nvPr/>
        </p:nvSpPr>
        <p:spPr bwMode="ltGray">
          <a:xfrm>
            <a:off x="-3175" y="-6350"/>
            <a:ext cx="9151938" cy="1920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1210"/>
              </a:cxn>
              <a:cxn ang="0">
                <a:pos x="3089" y="377"/>
              </a:cxn>
              <a:cxn ang="0">
                <a:pos x="5762" y="794"/>
              </a:cxn>
              <a:cxn ang="0">
                <a:pos x="5765" y="4"/>
              </a:cxn>
              <a:cxn ang="0">
                <a:pos x="0" y="0"/>
              </a:cxn>
            </a:cxnLst>
            <a:rect l="0" t="0" r="r" b="b"/>
            <a:pathLst>
              <a:path w="5765" h="1210">
                <a:moveTo>
                  <a:pt x="0" y="0"/>
                </a:moveTo>
                <a:lnTo>
                  <a:pt x="5" y="1210"/>
                </a:lnTo>
                <a:cubicBezTo>
                  <a:pt x="5" y="1203"/>
                  <a:pt x="1252" y="444"/>
                  <a:pt x="3089" y="377"/>
                </a:cubicBezTo>
                <a:cubicBezTo>
                  <a:pt x="4926" y="310"/>
                  <a:pt x="5748" y="733"/>
                  <a:pt x="5762" y="794"/>
                </a:cubicBezTo>
                <a:lnTo>
                  <a:pt x="5765" y="4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2B166E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gray">
          <a:xfrm>
            <a:off x="228600" y="304800"/>
            <a:ext cx="1600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2000" b="1">
                <a:solidFill>
                  <a:srgbClr val="FFFFFF"/>
                </a:solidFill>
              </a:rPr>
              <a:t>Company</a:t>
            </a:r>
          </a:p>
          <a:p>
            <a:pPr algn="ctr" eaLnBrk="1" hangingPunct="1">
              <a:defRPr/>
            </a:pPr>
            <a:r>
              <a:rPr lang="en-US" sz="2000" b="1">
                <a:solidFill>
                  <a:srgbClr val="FFFFFF"/>
                </a:solidFill>
              </a:rPr>
              <a:t>Logo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4191000"/>
            <a:ext cx="4953000" cy="942975"/>
          </a:xfrm>
          <a:effectLst>
            <a:outerShdw dist="28398" dir="1593903" algn="ctr" rotWithShape="0">
              <a:srgbClr val="FFFFFF">
                <a:alpha val="50000"/>
              </a:srgbClr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334000"/>
            <a:ext cx="57912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400800"/>
            <a:ext cx="19812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62800" y="6515100"/>
            <a:ext cx="1839913" cy="244475"/>
          </a:xfrm>
        </p:spPr>
        <p:txBody>
          <a:bodyPr/>
          <a:lstStyle>
            <a:lvl1pPr>
              <a:defRPr b="0" i="1"/>
            </a:lvl1pPr>
          </a:lstStyle>
          <a:p>
            <a:pPr>
              <a:defRPr/>
            </a:pPr>
            <a:r>
              <a:rPr 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6400800"/>
            <a:ext cx="3810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1C3A63F-5F8F-4197-B670-EE55DA47788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624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02D5C-314F-43EF-B592-FA0D6AA14C7E}" type="slidenum">
              <a:rPr lang="en-US">
                <a:solidFill>
                  <a:srgbClr val="2B166E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B166E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514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26659-BD77-4C09-9E62-EBCC17D9D1E5}" type="slidenum">
              <a:rPr lang="en-US">
                <a:solidFill>
                  <a:srgbClr val="2B166E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B166E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02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401955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447800"/>
            <a:ext cx="401955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1BA79-AAE4-4056-BB72-F99115813DE4}" type="slidenum">
              <a:rPr lang="en-US">
                <a:solidFill>
                  <a:srgbClr val="2B166E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B166E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069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45733-160A-4DF2-BDE1-55673C83162A}" type="slidenum">
              <a:rPr lang="en-US">
                <a:solidFill>
                  <a:srgbClr val="2B166E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B166E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73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E5A44-9AF8-4F3C-B159-17B2A5D0284B}" type="slidenum">
              <a:rPr lang="en-US">
                <a:solidFill>
                  <a:srgbClr val="2B166E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B166E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10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9B9C5-EA18-470D-8E8C-D25663491373}" type="slidenum">
              <a:rPr lang="en-US">
                <a:solidFill>
                  <a:srgbClr val="2B166E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B166E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39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8A1131-42FD-422B-B65A-7866669F60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16330-3DEA-4510-84C3-ED07B90A5B21}" type="slidenum">
              <a:rPr lang="en-US">
                <a:solidFill>
                  <a:srgbClr val="2B166E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B166E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3672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AEAB3-1D5F-49D9-9B4F-FEC3CC70B88F}" type="slidenum">
              <a:rPr lang="en-US">
                <a:solidFill>
                  <a:srgbClr val="2B166E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B166E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523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16464-5397-4615-8D3B-DBF71F2FB728}" type="slidenum">
              <a:rPr lang="en-US">
                <a:solidFill>
                  <a:srgbClr val="2B166E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B166E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6781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228600"/>
            <a:ext cx="20955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61341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AAC83-23C2-4C3A-AA65-4E3B5C6AB4CD}" type="slidenum">
              <a:rPr lang="en-US">
                <a:solidFill>
                  <a:srgbClr val="2B166E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B166E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1842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828800" y="228600"/>
            <a:ext cx="7086600" cy="4873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01955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05350" y="1447800"/>
            <a:ext cx="401955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33400" y="4000500"/>
            <a:ext cx="401955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4000500"/>
            <a:ext cx="401955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E2776-1559-47A1-8181-F987A504E38B}" type="slidenum">
              <a:rPr lang="en-US">
                <a:solidFill>
                  <a:srgbClr val="2B166E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B166E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247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7D3979-A722-470E-99F4-405C0A85A9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9E35BA-82FE-455B-AADC-12525EF58D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B1E667-0364-4802-9CB8-8275E226EF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245842-A99A-4D97-8755-964F476A34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8A30FF-5A1C-4B6B-A3AD-9054A4EE1F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D4178A-4980-4A8C-850E-0EB966BE45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C4799E-3BB1-4C4B-8D82-4F1EBAF6F1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581EED-0591-4526-A487-5EA4A6E2819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gradFill rotWithShape="0">
          <a:gsLst>
            <a:gs pos="0">
              <a:srgbClr val="66FFFF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그림3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3"/>
          <p:cNvSpPr>
            <a:spLocks noChangeShapeType="1"/>
          </p:cNvSpPr>
          <p:nvPr/>
        </p:nvSpPr>
        <p:spPr bwMode="auto">
          <a:xfrm>
            <a:off x="304800" y="650875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2B166E"/>
              </a:solidFill>
              <a:latin typeface="Arial" pitchFamily="34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447800"/>
            <a:ext cx="81915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6629400" y="6548438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Arial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191000" y="6548438"/>
            <a:ext cx="8382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fld id="{E138372E-09AA-49AA-9C27-6A784808737E}" type="slidenum">
              <a:rPr lang="en-US">
                <a:solidFill>
                  <a:srgbClr val="2B166E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B166E"/>
              </a:solidFill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1828800" y="228600"/>
            <a:ext cx="70866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81000" y="6548438"/>
            <a:ext cx="19050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98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animfactory.com/animations/nature/flowers/butterflies_flowers_md_clr.gif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animfactory.com/animations/nature/flowers/butterflies_flowers_md_clr.gi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85" descr="131015Hinh-nen-popowerpoint-tham-co-xanh-muo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644524" y="762000"/>
            <a:ext cx="82137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9900CC"/>
                </a:solidFill>
                <a:latin typeface="Times New Roman" pitchFamily="18" charset="0"/>
              </a:rPr>
              <a:t>TRƯỜNG TIỂU HỌC PHÙ ĐỔNG</a:t>
            </a:r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357188" y="1752600"/>
            <a:ext cx="85010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b="1">
                <a:solidFill>
                  <a:srgbClr val="9900CC"/>
                </a:solidFill>
                <a:latin typeface="Times New Roman" pitchFamily="18" charset="0"/>
              </a:rPr>
              <a:t>Môn Toán - Lớp 3</a:t>
            </a:r>
          </a:p>
        </p:txBody>
      </p:sp>
    </p:spTree>
    <p:extLst>
      <p:ext uri="{BB962C8B-B14F-4D97-AF65-F5344CB8AC3E}">
        <p14:creationId xmlns:p14="http://schemas.microsoft.com/office/powerpoint/2010/main" val="4265213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425" y="365760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11" descr="flower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334000"/>
            <a:ext cx="73914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13360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29540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30788"/>
            <a:ext cx="1806575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392877" y="2456892"/>
            <a:ext cx="8358246" cy="1944216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kern="10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luôn mạnh khỏe, chăm ngoan</a:t>
            </a:r>
            <a:endParaRPr lang="en-US" sz="3600" b="1" kern="10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36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9" name="Text Box 32"/>
          <p:cNvSpPr txBox="1">
            <a:spLocks noChangeArrowheads="1"/>
          </p:cNvSpPr>
          <p:nvPr/>
        </p:nvSpPr>
        <p:spPr bwMode="auto">
          <a:xfrm>
            <a:off x="3097213" y="1874838"/>
            <a:ext cx="24161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alt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Text Box 21"/>
          <p:cNvSpPr txBox="1">
            <a:spLocks noChangeArrowheads="1"/>
          </p:cNvSpPr>
          <p:nvPr/>
        </p:nvSpPr>
        <p:spPr bwMode="auto">
          <a:xfrm>
            <a:off x="609600" y="457200"/>
            <a:ext cx="7391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0523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7-Point Star 2"/>
          <p:cNvSpPr/>
          <p:nvPr/>
        </p:nvSpPr>
        <p:spPr>
          <a:xfrm>
            <a:off x="0" y="381000"/>
            <a:ext cx="2286000" cy="9144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u="sng" dirty="0">
                <a:solidFill>
                  <a:srgbClr val="0000FF"/>
                </a:solidFill>
                <a:cs typeface="Times New Roman" pitchFamily="18" charset="0"/>
              </a:rPr>
              <a:t>Bài 1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2052" name="Text Box 15"/>
          <p:cNvSpPr txBox="1">
            <a:spLocks noChangeArrowheads="1"/>
          </p:cNvSpPr>
          <p:nvPr/>
        </p:nvSpPr>
        <p:spPr bwMode="auto">
          <a:xfrm>
            <a:off x="2209800" y="609600"/>
            <a:ext cx="365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a) </a:t>
            </a:r>
            <a:r>
              <a:rPr lang="en-US" sz="2800" b="1" dirty="0" err="1">
                <a:solidFill>
                  <a:srgbClr val="0000FF"/>
                </a:solidFill>
                <a:cs typeface="Times New Roman" pitchFamily="18" charset="0"/>
              </a:rPr>
              <a:t>Đặt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itchFamily="18" charset="0"/>
              </a:rPr>
              <a:t>rồi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grpSp>
        <p:nvGrpSpPr>
          <p:cNvPr id="2053" name="Group 4"/>
          <p:cNvGrpSpPr>
            <a:grpSpLocks/>
          </p:cNvGrpSpPr>
          <p:nvPr/>
        </p:nvGrpSpPr>
        <p:grpSpPr bwMode="auto">
          <a:xfrm>
            <a:off x="381000" y="2743200"/>
            <a:ext cx="1295400" cy="1524000"/>
            <a:chOff x="533400" y="2743200"/>
            <a:chExt cx="1295400" cy="1524000"/>
          </a:xfrm>
        </p:grpSpPr>
        <p:sp>
          <p:nvSpPr>
            <p:cNvPr id="2115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2</a:t>
              </a:r>
            </a:p>
          </p:txBody>
        </p:sp>
        <p:sp>
          <p:nvSpPr>
            <p:cNvPr id="2116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48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4" name="Group 9"/>
          <p:cNvGrpSpPr>
            <a:grpSpLocks/>
          </p:cNvGrpSpPr>
          <p:nvPr/>
        </p:nvGrpSpPr>
        <p:grpSpPr bwMode="auto">
          <a:xfrm>
            <a:off x="2667000" y="2667000"/>
            <a:ext cx="1295400" cy="1524000"/>
            <a:chOff x="533400" y="2743200"/>
            <a:chExt cx="1295400" cy="1524000"/>
          </a:xfrm>
        </p:grpSpPr>
        <p:sp>
          <p:nvSpPr>
            <p:cNvPr id="2111" name="TextBox 1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4</a:t>
              </a:r>
            </a:p>
          </p:txBody>
        </p:sp>
        <p:sp>
          <p:nvSpPr>
            <p:cNvPr id="2112" name="TextBox 1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84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5" name="Group 14"/>
          <p:cNvGrpSpPr>
            <a:grpSpLocks/>
          </p:cNvGrpSpPr>
          <p:nvPr/>
        </p:nvGrpSpPr>
        <p:grpSpPr bwMode="auto">
          <a:xfrm>
            <a:off x="4953000" y="2667000"/>
            <a:ext cx="1295400" cy="1524000"/>
            <a:chOff x="533400" y="2743200"/>
            <a:chExt cx="1295400" cy="1524000"/>
          </a:xfrm>
        </p:grpSpPr>
        <p:sp>
          <p:nvSpPr>
            <p:cNvPr id="2107" name="TextBox 1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5</a:t>
              </a:r>
            </a:p>
          </p:txBody>
        </p:sp>
        <p:sp>
          <p:nvSpPr>
            <p:cNvPr id="2108" name="TextBox 1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55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6" name="Group 19"/>
          <p:cNvGrpSpPr>
            <a:grpSpLocks/>
          </p:cNvGrpSpPr>
          <p:nvPr/>
        </p:nvGrpSpPr>
        <p:grpSpPr bwMode="auto">
          <a:xfrm>
            <a:off x="7162800" y="2590800"/>
            <a:ext cx="1295400" cy="1524000"/>
            <a:chOff x="533400" y="2743200"/>
            <a:chExt cx="1295400" cy="1524000"/>
          </a:xfrm>
        </p:grpSpPr>
        <p:sp>
          <p:nvSpPr>
            <p:cNvPr id="2103" name="TextBox 2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3</a:t>
              </a:r>
            </a:p>
          </p:txBody>
        </p:sp>
        <p:sp>
          <p:nvSpPr>
            <p:cNvPr id="2104" name="TextBox 2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96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65150" y="36750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81000" y="3657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63563" y="3997325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46100" y="43751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295400" y="3429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81000" y="3276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066800" y="3429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2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304800" y="37338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239000" y="43434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81000" y="4419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590800" y="3733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352800" y="3352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2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881313" y="3733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667000" y="3200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667000" y="3733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571875" y="3352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895600" y="4114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7010400" y="35814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029200" y="43434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800600" y="3657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743200" y="45720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848600" y="3276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3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5181600" y="4313238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5181600" y="3886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5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837238" y="3352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5181600" y="3581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5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953000" y="3595688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4953000" y="3200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5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638800" y="3352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2895600" y="45148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7391400" y="4267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7377113" y="38417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8077200" y="3276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2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7361238" y="35369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7162800" y="35369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7162800" y="3124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9</a:t>
            </a:r>
          </a:p>
        </p:txBody>
      </p:sp>
      <p:sp>
        <p:nvSpPr>
          <p:cNvPr id="2093" name="Freeform 748"/>
          <p:cNvSpPr>
            <a:spLocks/>
          </p:cNvSpPr>
          <p:nvPr/>
        </p:nvSpPr>
        <p:spPr bwMode="auto">
          <a:xfrm rot="743250" flipH="1">
            <a:off x="228600" y="5962650"/>
            <a:ext cx="3238500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4" name="Freeform 748"/>
          <p:cNvSpPr>
            <a:spLocks/>
          </p:cNvSpPr>
          <p:nvPr/>
        </p:nvSpPr>
        <p:spPr bwMode="auto">
          <a:xfrm rot="-458404">
            <a:off x="5461000" y="5989638"/>
            <a:ext cx="3482975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095" name="Picture 11" descr="butterflies_flowers_md_clr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53340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99" name="Text Box 15"/>
          <p:cNvSpPr txBox="1">
            <a:spLocks noChangeArrowheads="1"/>
          </p:cNvSpPr>
          <p:nvPr/>
        </p:nvSpPr>
        <p:spPr bwMode="auto">
          <a:xfrm>
            <a:off x="381000" y="1600200"/>
            <a:ext cx="129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48 : 2</a:t>
            </a:r>
          </a:p>
        </p:txBody>
      </p:sp>
      <p:sp>
        <p:nvSpPr>
          <p:cNvPr id="2100" name="Text Box 15"/>
          <p:cNvSpPr txBox="1">
            <a:spLocks noChangeArrowheads="1"/>
          </p:cNvSpPr>
          <p:nvPr/>
        </p:nvSpPr>
        <p:spPr bwMode="auto">
          <a:xfrm>
            <a:off x="2590800" y="1600200"/>
            <a:ext cx="1447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84 : 4</a:t>
            </a:r>
          </a:p>
        </p:txBody>
      </p:sp>
      <p:sp>
        <p:nvSpPr>
          <p:cNvPr id="2101" name="Text Box 15"/>
          <p:cNvSpPr txBox="1">
            <a:spLocks noChangeArrowheads="1"/>
          </p:cNvSpPr>
          <p:nvPr/>
        </p:nvSpPr>
        <p:spPr bwMode="auto">
          <a:xfrm>
            <a:off x="4876800" y="1524000"/>
            <a:ext cx="129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55 : 5</a:t>
            </a:r>
          </a:p>
        </p:txBody>
      </p:sp>
      <p:sp>
        <p:nvSpPr>
          <p:cNvPr id="2102" name="Text Box 15"/>
          <p:cNvSpPr txBox="1">
            <a:spLocks noChangeArrowheads="1"/>
          </p:cNvSpPr>
          <p:nvPr/>
        </p:nvSpPr>
        <p:spPr bwMode="auto">
          <a:xfrm>
            <a:off x="7162800" y="1524000"/>
            <a:ext cx="137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96 : 3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2881313" y="1066800"/>
            <a:ext cx="1044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762500" y="1066800"/>
            <a:ext cx="4191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6060358" y="381000"/>
            <a:ext cx="1681880" cy="7131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</a:rPr>
              <a:t>Vở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7" grpId="0"/>
      <p:bldP spid="39" grpId="0"/>
      <p:bldP spid="40" grpId="0"/>
      <p:bldP spid="41" grpId="0"/>
      <p:bldP spid="42" grpId="0"/>
      <p:bldP spid="43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7-Point Star 2"/>
          <p:cNvSpPr/>
          <p:nvPr/>
        </p:nvSpPr>
        <p:spPr>
          <a:xfrm>
            <a:off x="0" y="457200"/>
            <a:ext cx="2286000" cy="9144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u="sng" dirty="0">
                <a:solidFill>
                  <a:srgbClr val="0000FF"/>
                </a:solidFill>
                <a:cs typeface="Times New Roman" pitchFamily="18" charset="0"/>
              </a:rPr>
              <a:t>Bài 1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2209800" y="685800"/>
            <a:ext cx="533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b) Đặt tính rồi tính (theo mẫu):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28800" y="3200400"/>
            <a:ext cx="1295400" cy="1524000"/>
            <a:chOff x="533400" y="2743200"/>
            <a:chExt cx="1295400" cy="1524000"/>
          </a:xfrm>
        </p:grpSpPr>
        <p:sp>
          <p:nvSpPr>
            <p:cNvPr id="3130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6</a:t>
              </a:r>
            </a:p>
          </p:txBody>
        </p:sp>
        <p:sp>
          <p:nvSpPr>
            <p:cNvPr id="3131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54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657600" y="3200400"/>
            <a:ext cx="1295400" cy="1524000"/>
            <a:chOff x="533400" y="2743200"/>
            <a:chExt cx="1295400" cy="1524000"/>
          </a:xfrm>
        </p:grpSpPr>
        <p:sp>
          <p:nvSpPr>
            <p:cNvPr id="3126" name="TextBox 1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6</a:t>
              </a:r>
            </a:p>
          </p:txBody>
        </p:sp>
        <p:sp>
          <p:nvSpPr>
            <p:cNvPr id="3127" name="TextBox 1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48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562600" y="3124200"/>
            <a:ext cx="1295400" cy="1524000"/>
            <a:chOff x="533400" y="2743200"/>
            <a:chExt cx="1295400" cy="1524000"/>
          </a:xfrm>
        </p:grpSpPr>
        <p:sp>
          <p:nvSpPr>
            <p:cNvPr id="3122" name="TextBox 1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5</a:t>
              </a:r>
            </a:p>
          </p:txBody>
        </p:sp>
        <p:sp>
          <p:nvSpPr>
            <p:cNvPr id="3123" name="TextBox 1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35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696200" y="3048000"/>
            <a:ext cx="1295400" cy="1524000"/>
            <a:chOff x="533400" y="2743200"/>
            <a:chExt cx="1295400" cy="1524000"/>
          </a:xfrm>
        </p:grpSpPr>
        <p:sp>
          <p:nvSpPr>
            <p:cNvPr id="3118" name="TextBox 2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3</a:t>
              </a:r>
            </a:p>
          </p:txBody>
        </p:sp>
        <p:sp>
          <p:nvSpPr>
            <p:cNvPr id="3119" name="TextBox 2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27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30" name="TextBox 25"/>
          <p:cNvSpPr txBox="1">
            <a:spLocks noChangeArrowheads="1"/>
          </p:cNvSpPr>
          <p:nvPr/>
        </p:nvSpPr>
        <p:spPr bwMode="auto">
          <a:xfrm>
            <a:off x="1981200" y="41449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134" name="TextBox 29"/>
          <p:cNvSpPr txBox="1">
            <a:spLocks noChangeArrowheads="1"/>
          </p:cNvSpPr>
          <p:nvPr/>
        </p:nvSpPr>
        <p:spPr bwMode="auto">
          <a:xfrm>
            <a:off x="1828800" y="3684588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54</a:t>
            </a:r>
          </a:p>
        </p:txBody>
      </p:sp>
      <p:sp>
        <p:nvSpPr>
          <p:cNvPr id="5135" name="TextBox 30"/>
          <p:cNvSpPr txBox="1">
            <a:spLocks noChangeArrowheads="1"/>
          </p:cNvSpPr>
          <p:nvPr/>
        </p:nvSpPr>
        <p:spPr bwMode="auto">
          <a:xfrm>
            <a:off x="2514600" y="3886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9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905000" y="41910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576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0" name="TextBox 36"/>
          <p:cNvSpPr txBox="1">
            <a:spLocks noChangeArrowheads="1"/>
          </p:cNvSpPr>
          <p:nvPr/>
        </p:nvSpPr>
        <p:spPr bwMode="auto">
          <a:xfrm>
            <a:off x="43434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5142" name="TextBox 39"/>
          <p:cNvSpPr txBox="1">
            <a:spLocks noChangeArrowheads="1"/>
          </p:cNvSpPr>
          <p:nvPr/>
        </p:nvSpPr>
        <p:spPr bwMode="auto">
          <a:xfrm>
            <a:off x="3657600" y="3667125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48</a:t>
            </a:r>
          </a:p>
        </p:txBody>
      </p:sp>
      <p:sp>
        <p:nvSpPr>
          <p:cNvPr id="5143" name="TextBox 40"/>
          <p:cNvSpPr txBox="1">
            <a:spLocks noChangeArrowheads="1"/>
          </p:cNvSpPr>
          <p:nvPr/>
        </p:nvSpPr>
        <p:spPr bwMode="auto">
          <a:xfrm>
            <a:off x="3810000" y="40703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7696200" y="4038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5626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0" name="TextBox 51"/>
          <p:cNvSpPr txBox="1">
            <a:spLocks noChangeArrowheads="1"/>
          </p:cNvSpPr>
          <p:nvPr/>
        </p:nvSpPr>
        <p:spPr bwMode="auto">
          <a:xfrm>
            <a:off x="8382000" y="3748088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9</a:t>
            </a:r>
          </a:p>
        </p:txBody>
      </p:sp>
      <p:sp>
        <p:nvSpPr>
          <p:cNvPr id="5155" name="TextBox 56"/>
          <p:cNvSpPr txBox="1">
            <a:spLocks noChangeArrowheads="1"/>
          </p:cNvSpPr>
          <p:nvPr/>
        </p:nvSpPr>
        <p:spPr bwMode="auto">
          <a:xfrm>
            <a:off x="5729288" y="40687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156" name="TextBox 57"/>
          <p:cNvSpPr txBox="1">
            <a:spLocks noChangeArrowheads="1"/>
          </p:cNvSpPr>
          <p:nvPr/>
        </p:nvSpPr>
        <p:spPr bwMode="auto">
          <a:xfrm>
            <a:off x="5562600" y="361315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35</a:t>
            </a:r>
          </a:p>
        </p:txBody>
      </p:sp>
      <p:sp>
        <p:nvSpPr>
          <p:cNvPr id="5157" name="TextBox 58"/>
          <p:cNvSpPr txBox="1">
            <a:spLocks noChangeArrowheads="1"/>
          </p:cNvSpPr>
          <p:nvPr/>
        </p:nvSpPr>
        <p:spPr bwMode="auto">
          <a:xfrm>
            <a:off x="62484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7</a:t>
            </a:r>
          </a:p>
        </p:txBody>
      </p:sp>
      <p:sp>
        <p:nvSpPr>
          <p:cNvPr id="5163" name="TextBox 64"/>
          <p:cNvSpPr txBox="1">
            <a:spLocks noChangeArrowheads="1"/>
          </p:cNvSpPr>
          <p:nvPr/>
        </p:nvSpPr>
        <p:spPr bwMode="auto">
          <a:xfrm>
            <a:off x="7910513" y="3962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164" name="TextBox 65"/>
          <p:cNvSpPr txBox="1">
            <a:spLocks noChangeArrowheads="1"/>
          </p:cNvSpPr>
          <p:nvPr/>
        </p:nvSpPr>
        <p:spPr bwMode="auto">
          <a:xfrm>
            <a:off x="7696200" y="3544888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27</a:t>
            </a:r>
          </a:p>
        </p:txBody>
      </p:sp>
      <p:sp>
        <p:nvSpPr>
          <p:cNvPr id="3097" name="Freeform 748"/>
          <p:cNvSpPr>
            <a:spLocks/>
          </p:cNvSpPr>
          <p:nvPr/>
        </p:nvSpPr>
        <p:spPr bwMode="auto">
          <a:xfrm rot="743250" flipH="1">
            <a:off x="228600" y="5962650"/>
            <a:ext cx="3238500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8" name="Freeform 748"/>
          <p:cNvSpPr>
            <a:spLocks/>
          </p:cNvSpPr>
          <p:nvPr/>
        </p:nvSpPr>
        <p:spPr bwMode="auto">
          <a:xfrm rot="-458404">
            <a:off x="5461000" y="5989638"/>
            <a:ext cx="3482975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099" name="Picture 11" descr="butterflies_flowers_md_clr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876800"/>
            <a:ext cx="2362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71" name="Text Box 15"/>
          <p:cNvSpPr txBox="1">
            <a:spLocks noChangeArrowheads="1"/>
          </p:cNvSpPr>
          <p:nvPr/>
        </p:nvSpPr>
        <p:spPr bwMode="auto">
          <a:xfrm>
            <a:off x="1981200" y="1905000"/>
            <a:ext cx="129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54 : 6</a:t>
            </a:r>
          </a:p>
        </p:txBody>
      </p:sp>
      <p:sp>
        <p:nvSpPr>
          <p:cNvPr id="5172" name="Text Box 15"/>
          <p:cNvSpPr txBox="1">
            <a:spLocks noChangeArrowheads="1"/>
          </p:cNvSpPr>
          <p:nvPr/>
        </p:nvSpPr>
        <p:spPr bwMode="auto">
          <a:xfrm>
            <a:off x="3810000" y="1905000"/>
            <a:ext cx="1162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48 : 6</a:t>
            </a:r>
          </a:p>
        </p:txBody>
      </p:sp>
      <p:sp>
        <p:nvSpPr>
          <p:cNvPr id="5173" name="Text Box 15"/>
          <p:cNvSpPr txBox="1">
            <a:spLocks noChangeArrowheads="1"/>
          </p:cNvSpPr>
          <p:nvPr/>
        </p:nvSpPr>
        <p:spPr bwMode="auto">
          <a:xfrm>
            <a:off x="5715000" y="1828800"/>
            <a:ext cx="114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35 : 5</a:t>
            </a:r>
          </a:p>
        </p:txBody>
      </p:sp>
      <p:sp>
        <p:nvSpPr>
          <p:cNvPr id="5174" name="Text Box 15"/>
          <p:cNvSpPr txBox="1">
            <a:spLocks noChangeArrowheads="1"/>
          </p:cNvSpPr>
          <p:nvPr/>
        </p:nvSpPr>
        <p:spPr bwMode="auto">
          <a:xfrm>
            <a:off x="7848600" y="1828800"/>
            <a:ext cx="114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27 : 3</a:t>
            </a:r>
          </a:p>
        </p:txBody>
      </p:sp>
      <p:grpSp>
        <p:nvGrpSpPr>
          <p:cNvPr id="3107" name="Group 19"/>
          <p:cNvGrpSpPr>
            <a:grpSpLocks/>
          </p:cNvGrpSpPr>
          <p:nvPr/>
        </p:nvGrpSpPr>
        <p:grpSpPr bwMode="auto">
          <a:xfrm>
            <a:off x="228600" y="2667000"/>
            <a:ext cx="1295400" cy="1524000"/>
            <a:chOff x="533400" y="2743200"/>
            <a:chExt cx="1295400" cy="1524000"/>
          </a:xfrm>
        </p:grpSpPr>
        <p:sp>
          <p:nvSpPr>
            <p:cNvPr id="3114" name="TextBox 2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3115" name="TextBox 2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</a:rPr>
                <a:t>42</a:t>
              </a:r>
            </a:p>
          </p:txBody>
        </p:sp>
        <p:cxnSp>
          <p:nvCxnSpPr>
            <p:cNvPr id="77" name="Straight Connector 76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08" name="Text Box 15"/>
          <p:cNvSpPr txBox="1">
            <a:spLocks noChangeArrowheads="1"/>
          </p:cNvSpPr>
          <p:nvPr/>
        </p:nvSpPr>
        <p:spPr bwMode="auto">
          <a:xfrm>
            <a:off x="304800" y="18288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Mẫu:</a:t>
            </a:r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190500" y="3238500"/>
            <a:ext cx="2819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60"/>
          <p:cNvSpPr txBox="1">
            <a:spLocks noChangeArrowheads="1"/>
          </p:cNvSpPr>
          <p:nvPr/>
        </p:nvSpPr>
        <p:spPr bwMode="auto">
          <a:xfrm>
            <a:off x="427038" y="36115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81" name="TextBox 60"/>
          <p:cNvSpPr txBox="1">
            <a:spLocks noChangeArrowheads="1"/>
          </p:cNvSpPr>
          <p:nvPr/>
        </p:nvSpPr>
        <p:spPr bwMode="auto">
          <a:xfrm>
            <a:off x="211138" y="312420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42</a:t>
            </a:r>
          </a:p>
        </p:txBody>
      </p:sp>
      <p:sp>
        <p:nvSpPr>
          <p:cNvPr id="82" name="TextBox 60"/>
          <p:cNvSpPr txBox="1">
            <a:spLocks noChangeArrowheads="1"/>
          </p:cNvSpPr>
          <p:nvPr/>
        </p:nvSpPr>
        <p:spPr bwMode="auto">
          <a:xfrm>
            <a:off x="914400" y="3276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83" name="Straight Connector 82"/>
          <p:cNvCxnSpPr/>
          <p:nvPr/>
        </p:nvCxnSpPr>
        <p:spPr bwMode="auto">
          <a:xfrm>
            <a:off x="304800" y="36576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881313" y="1143000"/>
            <a:ext cx="1044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762500" y="1143000"/>
            <a:ext cx="4191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7541060" y="381000"/>
            <a:ext cx="1681880" cy="7131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</a:rPr>
              <a:t>Vở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/>
      <p:bldP spid="5134" grpId="0"/>
      <p:bldP spid="5135" grpId="0"/>
      <p:bldP spid="5140" grpId="0"/>
      <p:bldP spid="5142" grpId="0"/>
      <p:bldP spid="5143" grpId="0"/>
      <p:bldP spid="5150" grpId="0"/>
      <p:bldP spid="5155" grpId="0"/>
      <p:bldP spid="5156" grpId="0"/>
      <p:bldP spid="5157" grpId="0"/>
      <p:bldP spid="5163" grpId="0"/>
      <p:bldP spid="5164" grpId="0"/>
      <p:bldP spid="5171" grpId="0"/>
      <p:bldP spid="5172" grpId="0"/>
      <p:bldP spid="5173" grpId="0"/>
      <p:bldP spid="5174" grpId="0"/>
      <p:bldP spid="79" grpId="0"/>
      <p:bldP spid="81" grpId="0"/>
      <p:bldP spid="82" grpId="0"/>
      <p:bldP spid="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2438400" y="2514600"/>
            <a:ext cx="403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của 20 cm là</a:t>
            </a:r>
            <a:r>
              <a:rPr lang="en-US" sz="2800">
                <a:solidFill>
                  <a:srgbClr val="FF0000"/>
                </a:solidFill>
                <a:cs typeface="Times New Roman" pitchFamily="18" charset="0"/>
              </a:rPr>
              <a:t>…</a:t>
            </a: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 cm</a:t>
            </a:r>
          </a:p>
        </p:txBody>
      </p:sp>
      <p:sp>
        <p:nvSpPr>
          <p:cNvPr id="4103" name="Text Box 15"/>
          <p:cNvSpPr txBox="1">
            <a:spLocks noChangeArrowheads="1"/>
          </p:cNvSpPr>
          <p:nvPr/>
        </p:nvSpPr>
        <p:spPr bwMode="auto">
          <a:xfrm>
            <a:off x="4724400" y="25146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4100" name="Text Box 15"/>
          <p:cNvSpPr txBox="1">
            <a:spLocks noChangeArrowheads="1"/>
          </p:cNvSpPr>
          <p:nvPr/>
        </p:nvSpPr>
        <p:spPr bwMode="auto">
          <a:xfrm>
            <a:off x="381000" y="1219200"/>
            <a:ext cx="2133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  <a:cs typeface="Times New Roman" pitchFamily="18" charset="0"/>
              </a:rPr>
              <a:t>Bài 2</a:t>
            </a: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: Tìm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905000" y="2286000"/>
            <a:ext cx="457200" cy="1133475"/>
            <a:chOff x="914400" y="3810000"/>
            <a:chExt cx="457200" cy="1132229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914400" y="4418930"/>
              <a:ext cx="457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4" name="Text Box 15"/>
            <p:cNvSpPr txBox="1">
              <a:spLocks noChangeArrowheads="1"/>
            </p:cNvSpPr>
            <p:nvPr/>
          </p:nvSpPr>
          <p:spPr bwMode="auto">
            <a:xfrm>
              <a:off x="990600" y="4419600"/>
              <a:ext cx="3810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4</a:t>
              </a:r>
            </a:p>
          </p:txBody>
        </p:sp>
        <p:sp>
          <p:nvSpPr>
            <p:cNvPr id="4125" name="Text Box 1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3048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4102" name="Text Box 14"/>
          <p:cNvSpPr txBox="1">
            <a:spLocks noChangeArrowheads="1"/>
          </p:cNvSpPr>
          <p:nvPr/>
        </p:nvSpPr>
        <p:spPr bwMode="auto">
          <a:xfrm>
            <a:off x="2667000" y="1219200"/>
            <a:ext cx="518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    của : 20 cm; 40 km; 80 kg.</a:t>
            </a: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2514600" y="990600"/>
            <a:ext cx="457200" cy="1147763"/>
            <a:chOff x="914400" y="3810000"/>
            <a:chExt cx="457200" cy="1146668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914400" y="4419018"/>
              <a:ext cx="4572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1" name="Text Box 15"/>
            <p:cNvSpPr txBox="1">
              <a:spLocks noChangeArrowheads="1"/>
            </p:cNvSpPr>
            <p:nvPr/>
          </p:nvSpPr>
          <p:spPr bwMode="auto">
            <a:xfrm>
              <a:off x="990600" y="4495404"/>
              <a:ext cx="381000" cy="46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cs typeface="Times New Roman" pitchFamily="18" charset="0"/>
                </a:rPr>
                <a:t>4</a:t>
              </a:r>
            </a:p>
          </p:txBody>
        </p:sp>
        <p:sp>
          <p:nvSpPr>
            <p:cNvPr id="4122" name="Text Box 1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304800" cy="46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1905000" y="3276600"/>
            <a:ext cx="457200" cy="1133475"/>
            <a:chOff x="914400" y="3810000"/>
            <a:chExt cx="457200" cy="1132229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914400" y="4418930"/>
              <a:ext cx="457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18" name="Text Box 15"/>
            <p:cNvSpPr txBox="1">
              <a:spLocks noChangeArrowheads="1"/>
            </p:cNvSpPr>
            <p:nvPr/>
          </p:nvSpPr>
          <p:spPr bwMode="auto">
            <a:xfrm>
              <a:off x="990600" y="4419600"/>
              <a:ext cx="3810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4</a:t>
              </a:r>
            </a:p>
          </p:txBody>
        </p:sp>
        <p:sp>
          <p:nvSpPr>
            <p:cNvPr id="4119" name="Text Box 1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3048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1936750" y="4313238"/>
            <a:ext cx="457200" cy="1133475"/>
            <a:chOff x="914400" y="3810000"/>
            <a:chExt cx="457200" cy="1132229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914400" y="4418930"/>
              <a:ext cx="457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15" name="Text Box 15"/>
            <p:cNvSpPr txBox="1">
              <a:spLocks noChangeArrowheads="1"/>
            </p:cNvSpPr>
            <p:nvPr/>
          </p:nvSpPr>
          <p:spPr bwMode="auto">
            <a:xfrm>
              <a:off x="990600" y="4419600"/>
              <a:ext cx="3810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4</a:t>
              </a:r>
            </a:p>
          </p:txBody>
        </p:sp>
        <p:sp>
          <p:nvSpPr>
            <p:cNvPr id="4116" name="Text Box 1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3048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67" name="Text Box 14"/>
          <p:cNvSpPr txBox="1">
            <a:spLocks noChangeArrowheads="1"/>
          </p:cNvSpPr>
          <p:nvPr/>
        </p:nvSpPr>
        <p:spPr bwMode="auto">
          <a:xfrm>
            <a:off x="2438400" y="3505200"/>
            <a:ext cx="373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của 40 km là</a:t>
            </a:r>
            <a:r>
              <a:rPr lang="en-US" sz="2800">
                <a:solidFill>
                  <a:srgbClr val="FF0000"/>
                </a:solidFill>
                <a:cs typeface="Times New Roman" pitchFamily="18" charset="0"/>
              </a:rPr>
              <a:t>…</a:t>
            </a: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  km</a:t>
            </a:r>
          </a:p>
        </p:txBody>
      </p:sp>
      <p:sp>
        <p:nvSpPr>
          <p:cNvPr id="68" name="Text Box 14"/>
          <p:cNvSpPr txBox="1">
            <a:spLocks noChangeArrowheads="1"/>
          </p:cNvSpPr>
          <p:nvPr/>
        </p:nvSpPr>
        <p:spPr bwMode="auto">
          <a:xfrm>
            <a:off x="2438400" y="4572000"/>
            <a:ext cx="419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của 80 kg là </a:t>
            </a:r>
            <a:r>
              <a:rPr lang="en-US" sz="2800">
                <a:solidFill>
                  <a:srgbClr val="FF0000"/>
                </a:solidFill>
                <a:cs typeface="Times New Roman" pitchFamily="18" charset="0"/>
              </a:rPr>
              <a:t>…</a:t>
            </a: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 kg</a:t>
            </a: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4572000" y="45974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20</a:t>
            </a:r>
          </a:p>
        </p:txBody>
      </p:sp>
      <p:sp>
        <p:nvSpPr>
          <p:cNvPr id="74" name="Text Box 15"/>
          <p:cNvSpPr txBox="1">
            <a:spLocks noChangeArrowheads="1"/>
          </p:cNvSpPr>
          <p:nvPr/>
        </p:nvSpPr>
        <p:spPr bwMode="auto">
          <a:xfrm>
            <a:off x="4648200" y="35052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10</a:t>
            </a:r>
          </a:p>
        </p:txBody>
      </p:sp>
      <p:pic>
        <p:nvPicPr>
          <p:cNvPr id="4111" name="Picture 94" descr="H:\Tạo chữ nhấp nháy - Tạo chữ glitter - Tiện ích Blog - Taochu_com_files\gif_icon39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26477" y="-2286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2" name="Picture 94" descr="H:\Tạo chữ nhấp nháy - Tạo chữ glitter - Tiện ích Blog - Taochu_com_files\gif_icon39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81000" y="-5334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r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3" grpId="0"/>
      <p:bldP spid="67" grpId="0"/>
      <p:bldP spid="68" grpId="0"/>
      <p:bldP spid="73" grpId="0"/>
      <p:bldP spid="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4" descr="003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257800"/>
            <a:ext cx="1066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AutoShape 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467600" y="6553200"/>
            <a:ext cx="4572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4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001000" y="6553200"/>
            <a:ext cx="5334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5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6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86200" y="6553200"/>
            <a:ext cx="1066800" cy="304800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3" name="7-Point Star 32"/>
          <p:cNvSpPr/>
          <p:nvPr/>
        </p:nvSpPr>
        <p:spPr>
          <a:xfrm>
            <a:off x="-49519" y="-76200"/>
            <a:ext cx="2057400" cy="11430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u="sng" dirty="0">
                <a:solidFill>
                  <a:srgbClr val="0000FF"/>
                </a:solidFill>
                <a:cs typeface="Times New Roman" pitchFamily="18" charset="0"/>
              </a:rPr>
              <a:t>Bài 3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5128" name="TextBox 33"/>
          <p:cNvSpPr txBox="1">
            <a:spLocks noChangeArrowheads="1"/>
          </p:cNvSpPr>
          <p:nvPr/>
        </p:nvSpPr>
        <p:spPr bwMode="auto">
          <a:xfrm>
            <a:off x="381000" y="1143000"/>
            <a:ext cx="8610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rgbClr val="0000FF"/>
                </a:solidFill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cs typeface="Times New Roman" pitchFamily="18" charset="0"/>
              </a:rPr>
              <a:t>quyển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cs typeface="Times New Roman" pitchFamily="18" charset="0"/>
              </a:rPr>
              <a:t>truyện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 84 </a:t>
            </a:r>
            <a:r>
              <a:rPr lang="en-US" sz="2400" b="1" dirty="0" err="1">
                <a:solidFill>
                  <a:srgbClr val="0000FF"/>
                </a:solidFill>
                <a:cs typeface="Times New Roman" pitchFamily="18" charset="0"/>
              </a:rPr>
              <a:t>trang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, My </a:t>
            </a:r>
            <a:r>
              <a:rPr lang="en-US" sz="2400" b="1" dirty="0" err="1">
                <a:solidFill>
                  <a:srgbClr val="0000FF"/>
                </a:solidFill>
                <a:cs typeface="Times New Roman" pitchFamily="18" charset="0"/>
              </a:rPr>
              <a:t>đã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cs typeface="Times New Roman" pitchFamily="18" charset="0"/>
              </a:rPr>
              <a:t>đọc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     </a:t>
            </a:r>
            <a:r>
              <a:rPr lang="en-US" sz="2400" b="1" dirty="0" err="1">
                <a:solidFill>
                  <a:srgbClr val="0000FF"/>
                </a:solidFill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cs typeface="Times New Roman" pitchFamily="18" charset="0"/>
              </a:rPr>
              <a:t>trang</a:t>
            </a:r>
            <a:endParaRPr lang="en-US" sz="2400" b="1" dirty="0">
              <a:solidFill>
                <a:srgbClr val="0000FF"/>
              </a:solidFill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solidFill>
                <a:srgbClr val="0000FF"/>
              </a:solidFill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cs typeface="Times New Roman" pitchFamily="18" charset="0"/>
              </a:rPr>
              <a:t>đó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0000FF"/>
                </a:solidFill>
                <a:cs typeface="Times New Roman" pitchFamily="18" charset="0"/>
              </a:rPr>
              <a:t>Hỏi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 My </a:t>
            </a:r>
            <a:r>
              <a:rPr lang="en-US" sz="2400" b="1" dirty="0" err="1">
                <a:solidFill>
                  <a:srgbClr val="0000FF"/>
                </a:solidFill>
                <a:cs typeface="Times New Roman" pitchFamily="18" charset="0"/>
              </a:rPr>
              <a:t>đã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cs typeface="Times New Roman" pitchFamily="18" charset="0"/>
              </a:rPr>
              <a:t>đọc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cs typeface="Times New Roman" pitchFamily="18" charset="0"/>
              </a:rPr>
              <a:t>bao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cs typeface="Times New Roman" pitchFamily="18" charset="0"/>
              </a:rPr>
              <a:t>nhiêu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cs typeface="Times New Roman" pitchFamily="18" charset="0"/>
              </a:rPr>
              <a:t>trang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?</a:t>
            </a:r>
          </a:p>
        </p:txBody>
      </p:sp>
      <p:grpSp>
        <p:nvGrpSpPr>
          <p:cNvPr id="5129" name="Group 25"/>
          <p:cNvGrpSpPr>
            <a:grpSpLocks/>
          </p:cNvGrpSpPr>
          <p:nvPr/>
        </p:nvGrpSpPr>
        <p:grpSpPr bwMode="auto">
          <a:xfrm>
            <a:off x="7391400" y="1066800"/>
            <a:ext cx="381000" cy="739775"/>
            <a:chOff x="990600" y="3803146"/>
            <a:chExt cx="381000" cy="740085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1003300" y="4216069"/>
              <a:ext cx="304800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46" name="Text Box 15"/>
            <p:cNvSpPr txBox="1">
              <a:spLocks noChangeArrowheads="1"/>
            </p:cNvSpPr>
            <p:nvPr/>
          </p:nvSpPr>
          <p:spPr bwMode="auto">
            <a:xfrm>
              <a:off x="990600" y="4142534"/>
              <a:ext cx="381000" cy="400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dirty="0">
                  <a:solidFill>
                    <a:srgbClr val="0000FF"/>
                  </a:solidFill>
                  <a:cs typeface="Times New Roman" pitchFamily="18" charset="0"/>
                </a:rPr>
                <a:t>2</a:t>
              </a:r>
            </a:p>
          </p:txBody>
        </p:sp>
        <p:sp>
          <p:nvSpPr>
            <p:cNvPr id="5147" name="Text Box 15"/>
            <p:cNvSpPr txBox="1">
              <a:spLocks noChangeArrowheads="1"/>
            </p:cNvSpPr>
            <p:nvPr/>
          </p:nvSpPr>
          <p:spPr bwMode="auto">
            <a:xfrm>
              <a:off x="990600" y="3803146"/>
              <a:ext cx="304800" cy="400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533400" y="3119438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0000FF"/>
                </a:solidFill>
                <a:cs typeface="Times New Roman" pitchFamily="18" charset="0"/>
              </a:rPr>
              <a:t>Tóm tắt</a:t>
            </a:r>
            <a:r>
              <a:rPr lang="en-US" sz="2000" b="1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4419600" y="4449763"/>
            <a:ext cx="4114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My </a:t>
            </a:r>
            <a:r>
              <a:rPr lang="en-US" sz="2000" b="1" dirty="0" err="1">
                <a:solidFill>
                  <a:srgbClr val="FF0000"/>
                </a:solidFill>
                <a:cs typeface="Times New Roman" pitchFamily="18" charset="0"/>
              </a:rPr>
              <a:t>đã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cs typeface="Times New Roman" pitchFamily="18" charset="0"/>
              </a:rPr>
              <a:t>đọc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cs typeface="Times New Roman" pitchFamily="18" charset="0"/>
              </a:rPr>
              <a:t>được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cs typeface="Times New Roman" pitchFamily="18" charset="0"/>
              </a:rPr>
              <a:t>trang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     84 : 2 = 42 (</a:t>
            </a:r>
            <a:r>
              <a:rPr lang="en-US" sz="2000" b="1" dirty="0" err="1">
                <a:solidFill>
                  <a:srgbClr val="FF0000"/>
                </a:solidFill>
                <a:cs typeface="Times New Roman" pitchFamily="18" charset="0"/>
              </a:rPr>
              <a:t>trang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                 </a:t>
            </a:r>
            <a:r>
              <a:rPr lang="en-US" sz="2000" b="1" dirty="0" err="1">
                <a:solidFill>
                  <a:srgbClr val="FF0000"/>
                </a:solidFill>
                <a:cs typeface="Times New Roman" pitchFamily="18" charset="0"/>
              </a:rPr>
              <a:t>Đáp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: 42 </a:t>
            </a:r>
            <a:r>
              <a:rPr lang="en-US" sz="2000" b="1" dirty="0" err="1">
                <a:solidFill>
                  <a:srgbClr val="FF0000"/>
                </a:solidFill>
                <a:cs typeface="Times New Roman" pitchFamily="18" charset="0"/>
              </a:rPr>
              <a:t>trang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1676400" y="3576638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84 trang</a:t>
            </a: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5410200" y="3729038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solidFill>
                  <a:srgbClr val="0000FF"/>
                </a:solidFill>
                <a:cs typeface="Times New Roman" pitchFamily="18" charset="0"/>
              </a:rPr>
              <a:t>Bài</a:t>
            </a:r>
            <a:r>
              <a:rPr lang="en-US" sz="2000" b="1" u="sng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000" b="1" u="sng" dirty="0" err="1">
                <a:solidFill>
                  <a:srgbClr val="0000FF"/>
                </a:solidFill>
                <a:cs typeface="Times New Roman" pitchFamily="18" charset="0"/>
              </a:rPr>
              <a:t>giải</a:t>
            </a:r>
            <a:r>
              <a:rPr lang="en-US" sz="2000" b="1" dirty="0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533400" y="4495800"/>
            <a:ext cx="3581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428625" y="4503738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2857500" y="4914900"/>
            <a:ext cx="297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2251075" y="4487863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3997325" y="4487863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0800000">
            <a:off x="547688" y="4495800"/>
            <a:ext cx="181451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3" name="AutoShape 28"/>
          <p:cNvSpPr>
            <a:spLocks/>
          </p:cNvSpPr>
          <p:nvPr/>
        </p:nvSpPr>
        <p:spPr bwMode="auto">
          <a:xfrm rot="-5400000">
            <a:off x="2171700" y="2476500"/>
            <a:ext cx="228600" cy="3352800"/>
          </a:xfrm>
          <a:prstGeom prst="rightBrace">
            <a:avLst>
              <a:gd name="adj1" fmla="val 38907"/>
              <a:gd name="adj2" fmla="val 50000"/>
            </a:avLst>
          </a:prstGeom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4" name="AutoShape 28"/>
          <p:cNvSpPr>
            <a:spLocks/>
          </p:cNvSpPr>
          <p:nvPr/>
        </p:nvSpPr>
        <p:spPr bwMode="auto">
          <a:xfrm rot="16200000" flipH="1">
            <a:off x="1461294" y="3793331"/>
            <a:ext cx="46038" cy="1755775"/>
          </a:xfrm>
          <a:prstGeom prst="rightBrace">
            <a:avLst>
              <a:gd name="adj1" fmla="val 38667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5" name="Text Box 29"/>
          <p:cNvSpPr txBox="1">
            <a:spLocks noChangeArrowheads="1"/>
          </p:cNvSpPr>
          <p:nvPr/>
        </p:nvSpPr>
        <p:spPr bwMode="auto">
          <a:xfrm>
            <a:off x="838200" y="4724400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? trang</a:t>
            </a:r>
            <a:r>
              <a:rPr lang="en-US" sz="20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83" name="Oval 82"/>
          <p:cNvSpPr/>
          <p:nvPr/>
        </p:nvSpPr>
        <p:spPr>
          <a:xfrm>
            <a:off x="2326558" y="38100"/>
            <a:ext cx="178824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</a:rPr>
              <a:t>Vở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048000" y="1267064"/>
            <a:ext cx="1905000" cy="452438"/>
          </a:xfrm>
          <a:prstGeom prst="rect">
            <a:avLst/>
          </a:prstGeom>
          <a:noFill/>
          <a:ln w="2540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5334000" y="1098550"/>
            <a:ext cx="3733800" cy="806450"/>
          </a:xfrm>
          <a:prstGeom prst="rect">
            <a:avLst/>
          </a:prstGeom>
          <a:noFill/>
          <a:ln w="2540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1711325" y="2828500"/>
            <a:ext cx="4800600" cy="46038"/>
          </a:xfrm>
          <a:prstGeom prst="rect">
            <a:avLst/>
          </a:prstGeom>
          <a:noFill/>
          <a:ln w="2540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  <p:bldP spid="43" grpId="0"/>
      <p:bldP spid="73" grpId="0" animBg="1"/>
      <p:bldP spid="74" grpId="0" animBg="1"/>
      <p:bldP spid="75" grpId="0"/>
      <p:bldP spid="83" grpId="0" animBg="1"/>
      <p:bldP spid="28" grpId="0" animBg="1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9"/>
          <p:cNvSpPr>
            <a:spLocks noChangeArrowheads="1" noChangeShapeType="1" noTextEdit="1"/>
          </p:cNvSpPr>
          <p:nvPr/>
        </p:nvSpPr>
        <p:spPr bwMode="auto">
          <a:xfrm>
            <a:off x="2800350" y="571500"/>
            <a:ext cx="394335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i="1" kern="1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CỦNG CỐ</a:t>
            </a:r>
          </a:p>
        </p:txBody>
      </p:sp>
      <p:sp>
        <p:nvSpPr>
          <p:cNvPr id="3" name="WordArt 7"/>
          <p:cNvSpPr>
            <a:spLocks noChangeArrowheads="1" noChangeShapeType="1" noTextEdit="1"/>
          </p:cNvSpPr>
          <p:nvPr/>
        </p:nvSpPr>
        <p:spPr bwMode="auto">
          <a:xfrm>
            <a:off x="704850" y="1912374"/>
            <a:ext cx="77343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P001 4 hàng"/>
              </a:rPr>
              <a:t>Cách</a:t>
            </a:r>
            <a:r>
              <a:rPr lang="en-US" sz="3600" b="1" kern="10" dirty="0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P001 4 hàng"/>
              </a:rPr>
              <a:t> </a:t>
            </a:r>
            <a:r>
              <a:rPr lang="en-US" sz="3600" b="1" kern="10" dirty="0" err="1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P001 4 hàng"/>
              </a:rPr>
              <a:t>tìm</a:t>
            </a:r>
            <a:r>
              <a:rPr lang="en-US" sz="3600" b="1" kern="10" dirty="0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P001 4 hàng"/>
              </a:rPr>
              <a:t> </a:t>
            </a:r>
            <a:r>
              <a:rPr lang="en-US" sz="3600" b="1" kern="10" dirty="0" err="1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P001 4 hàng"/>
              </a:rPr>
              <a:t>một</a:t>
            </a:r>
            <a:r>
              <a:rPr lang="en-US" sz="3600" b="1" kern="10" dirty="0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P001 4 hàng"/>
              </a:rPr>
              <a:t> </a:t>
            </a:r>
            <a:r>
              <a:rPr lang="en-US" sz="3600" b="1" kern="10" dirty="0" err="1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P001 4 hàng"/>
              </a:rPr>
              <a:t>phần</a:t>
            </a:r>
            <a:r>
              <a:rPr lang="en-US" sz="3600" b="1" kern="10" dirty="0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P001 4 hàng"/>
              </a:rPr>
              <a:t> </a:t>
            </a:r>
            <a:r>
              <a:rPr lang="en-US" sz="3600" b="1" kern="10" dirty="0" err="1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P001 4 hàng"/>
              </a:rPr>
              <a:t>mấy</a:t>
            </a:r>
            <a:r>
              <a:rPr lang="en-US" sz="3600" b="1" kern="10" dirty="0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P001 4 hàng"/>
              </a:rPr>
              <a:t> </a:t>
            </a:r>
            <a:r>
              <a:rPr lang="en-US" sz="3600" b="1" kern="10" dirty="0" err="1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P001 4 hàng"/>
              </a:rPr>
              <a:t>của</a:t>
            </a:r>
            <a:r>
              <a:rPr lang="en-US" sz="3600" b="1" kern="10" dirty="0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P001 4 hàng"/>
              </a:rPr>
              <a:t> </a:t>
            </a:r>
            <a:r>
              <a:rPr lang="en-US" sz="3600" b="1" kern="10" dirty="0" err="1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P001 4 hàng"/>
              </a:rPr>
              <a:t>một</a:t>
            </a:r>
            <a:r>
              <a:rPr lang="en-US" sz="3600" b="1" kern="10" dirty="0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P001 4 hàng"/>
              </a:rPr>
              <a:t> </a:t>
            </a:r>
            <a:r>
              <a:rPr lang="en-US" sz="3600" b="1" kern="10" dirty="0" err="1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P001 4 hàng"/>
              </a:rPr>
              <a:t>số</a:t>
            </a:r>
            <a:r>
              <a:rPr lang="en-US" sz="3600" b="1" kern="10" dirty="0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P001 4 hàng"/>
              </a:rPr>
              <a:t>?</a:t>
            </a:r>
          </a:p>
        </p:txBody>
      </p:sp>
      <p:sp>
        <p:nvSpPr>
          <p:cNvPr id="4" name="WordArt 7"/>
          <p:cNvSpPr>
            <a:spLocks noChangeArrowheads="1" noChangeShapeType="1" noTextEdit="1"/>
          </p:cNvSpPr>
          <p:nvPr/>
        </p:nvSpPr>
        <p:spPr bwMode="auto">
          <a:xfrm>
            <a:off x="133350" y="4038600"/>
            <a:ext cx="840105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Lấy</a:t>
            </a:r>
            <a:r>
              <a:rPr lang="en-US" sz="3600" b="1" kern="10" dirty="0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số</a:t>
            </a:r>
            <a:r>
              <a:rPr lang="en-US" sz="3600" b="1" kern="10" dirty="0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đó</a:t>
            </a:r>
            <a:r>
              <a:rPr lang="en-US" sz="3600" b="1" kern="10" dirty="0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chia </a:t>
            </a:r>
            <a:r>
              <a:rPr lang="en-US" sz="3600" b="1" kern="10" dirty="0" err="1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cho</a:t>
            </a:r>
            <a:r>
              <a:rPr lang="en-US" sz="3600" b="1" kern="10" dirty="0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số</a:t>
            </a:r>
            <a:r>
              <a:rPr lang="en-US" sz="3600" b="1" kern="10" dirty="0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phần</a:t>
            </a:r>
            <a:endParaRPr lang="en-US" sz="3600" b="1" kern="10" dirty="0">
              <a:ln w="19050">
                <a:solidFill>
                  <a:srgbClr val="FF00FF"/>
                </a:solidFill>
                <a:round/>
                <a:headEnd/>
                <a:tailEnd/>
              </a:ln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09554282"/>
      </p:ext>
    </p:extLst>
  </p:cSld>
  <p:clrMapOvr>
    <a:masterClrMapping/>
  </p:clrMapOvr>
  <p:transition spd="med">
    <p:push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57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sz="1400"/>
              <a:t>www.themegallery.com</a:t>
            </a:r>
          </a:p>
        </p:txBody>
      </p:sp>
      <p:pic>
        <p:nvPicPr>
          <p:cNvPr id="13315" name="Picture 5" descr="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249238"/>
            <a:ext cx="9144000" cy="7086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85776" y="3962400"/>
            <a:ext cx="1129506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 sz="2800" b="1" i="1">
              <a:solidFill>
                <a:srgbClr val="DA0058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2717007" y="2454176"/>
            <a:ext cx="6598443" cy="230832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en-US" sz="48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TẬP( </a:t>
            </a:r>
            <a:r>
              <a:rPr lang="en-US" alt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28)</a:t>
            </a:r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392877" y="457200"/>
            <a:ext cx="8358246" cy="1371600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 spc="50" dirty="0" err="1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3600" b="1" kern="10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spc="50" dirty="0" err="1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endParaRPr lang="en-US" sz="3600" b="1" kern="10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3177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823" y="3657601"/>
            <a:ext cx="1806178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59" name="Picture 11" descr="flower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334001"/>
            <a:ext cx="73914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0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133601"/>
            <a:ext cx="1806179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1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295401"/>
            <a:ext cx="1806179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2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30788"/>
            <a:ext cx="1806179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392877" y="2456892"/>
            <a:ext cx="8358246" cy="1944216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kern="10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luôn mạnh khỏe, chăm ngoan</a:t>
            </a:r>
            <a:endParaRPr lang="en-US" sz="3600" b="1" kern="10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48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1105&quot;&gt;&lt;object type=&quot;3&quot; unique_id=&quot;11106&quot;&gt;&lt;property id=&quot;20148&quot; value=&quot;5&quot;/&gt;&lt;property id=&quot;20300&quot; value=&quot;Slide 1&quot;/&gt;&lt;property id=&quot;20307&quot; value=&quot;275&quot;/&gt;&lt;/object&gt;&lt;object type=&quot;3&quot; unique_id=&quot;11107&quot;&gt;&lt;property id=&quot;20148&quot; value=&quot;5&quot;/&gt;&lt;property id=&quot;20300&quot; value=&quot;Slide 2&quot;/&gt;&lt;property id=&quot;20307&quot; value=&quot;276&quot;/&gt;&lt;/object&gt;&lt;object type=&quot;3&quot; unique_id=&quot;11108&quot;&gt;&lt;property id=&quot;20148&quot; value=&quot;5&quot;/&gt;&lt;property id=&quot;20300&quot; value=&quot;Slide 3&quot;/&gt;&lt;property id=&quot;20307&quot; value=&quot;258&quot;/&gt;&lt;/object&gt;&lt;object type=&quot;3&quot; unique_id=&quot;11109&quot;&gt;&lt;property id=&quot;20148&quot; value=&quot;5&quot;/&gt;&lt;property id=&quot;20300&quot; value=&quot;Slide 4&quot;/&gt;&lt;property id=&quot;20307&quot; value=&quot;271&quot;/&gt;&lt;/object&gt;&lt;/object&gt;&lt;object type=&quot;8&quot; unique_id=&quot;11115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042TGp">
  <a:themeElements>
    <a:clrScheme name="F042TGp 1">
      <a:dk1>
        <a:srgbClr val="2B166E"/>
      </a:dk1>
      <a:lt1>
        <a:srgbClr val="FFFFFF"/>
      </a:lt1>
      <a:dk2>
        <a:srgbClr val="003366"/>
      </a:dk2>
      <a:lt2>
        <a:srgbClr val="B2B2B2"/>
      </a:lt2>
      <a:accent1>
        <a:srgbClr val="4BAFB9"/>
      </a:accent1>
      <a:accent2>
        <a:srgbClr val="FFCC66"/>
      </a:accent2>
      <a:accent3>
        <a:srgbClr val="FFFFFF"/>
      </a:accent3>
      <a:accent4>
        <a:srgbClr val="23115D"/>
      </a:accent4>
      <a:accent5>
        <a:srgbClr val="B1D4D9"/>
      </a:accent5>
      <a:accent6>
        <a:srgbClr val="E7B95C"/>
      </a:accent6>
      <a:hlink>
        <a:srgbClr val="0066CC"/>
      </a:hlink>
      <a:folHlink>
        <a:srgbClr val="8C71B9"/>
      </a:folHlink>
    </a:clrScheme>
    <a:fontScheme name="F042TG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042TGp 1">
        <a:dk1>
          <a:srgbClr val="2B166E"/>
        </a:dk1>
        <a:lt1>
          <a:srgbClr val="FFFFFF"/>
        </a:lt1>
        <a:dk2>
          <a:srgbClr val="003366"/>
        </a:dk2>
        <a:lt2>
          <a:srgbClr val="B2B2B2"/>
        </a:lt2>
        <a:accent1>
          <a:srgbClr val="4BAFB9"/>
        </a:accent1>
        <a:accent2>
          <a:srgbClr val="FFCC66"/>
        </a:accent2>
        <a:accent3>
          <a:srgbClr val="FFFFFF"/>
        </a:accent3>
        <a:accent4>
          <a:srgbClr val="23115D"/>
        </a:accent4>
        <a:accent5>
          <a:srgbClr val="B1D4D9"/>
        </a:accent5>
        <a:accent6>
          <a:srgbClr val="E7B95C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42TGp 2">
        <a:dk1>
          <a:srgbClr val="223F72"/>
        </a:dk1>
        <a:lt1>
          <a:srgbClr val="FFFFFF"/>
        </a:lt1>
        <a:dk2>
          <a:srgbClr val="000066"/>
        </a:dk2>
        <a:lt2>
          <a:srgbClr val="DDDDDD"/>
        </a:lt2>
        <a:accent1>
          <a:srgbClr val="AC6DE5"/>
        </a:accent1>
        <a:accent2>
          <a:srgbClr val="FF9900"/>
        </a:accent2>
        <a:accent3>
          <a:srgbClr val="FFFFFF"/>
        </a:accent3>
        <a:accent4>
          <a:srgbClr val="1B3460"/>
        </a:accent4>
        <a:accent5>
          <a:srgbClr val="D2BAF0"/>
        </a:accent5>
        <a:accent6>
          <a:srgbClr val="E78A00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42TGp 3">
        <a:dk1>
          <a:srgbClr val="000066"/>
        </a:dk1>
        <a:lt1>
          <a:srgbClr val="FFFFFF"/>
        </a:lt1>
        <a:dk2>
          <a:srgbClr val="006600"/>
        </a:dk2>
        <a:lt2>
          <a:srgbClr val="DDDDDD"/>
        </a:lt2>
        <a:accent1>
          <a:srgbClr val="C58023"/>
        </a:accent1>
        <a:accent2>
          <a:srgbClr val="1D8FCF"/>
        </a:accent2>
        <a:accent3>
          <a:srgbClr val="FFFFFF"/>
        </a:accent3>
        <a:accent4>
          <a:srgbClr val="000056"/>
        </a:accent4>
        <a:accent5>
          <a:srgbClr val="DFC0AC"/>
        </a:accent5>
        <a:accent6>
          <a:srgbClr val="1981BB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301</Words>
  <Application>Microsoft Office PowerPoint</Application>
  <PresentationFormat>On-screen Show (4:3)</PresentationFormat>
  <Paragraphs>121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HP001 4 hàng</vt:lpstr>
      <vt:lpstr>Times New Roman</vt:lpstr>
      <vt:lpstr>Wingdings</vt:lpstr>
      <vt:lpstr>Default Design</vt:lpstr>
      <vt:lpstr>F042TGp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hhhh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Quận Gò Vấp Trường Tiểu học Minh Khai Lớp: Ba 5 </dc:title>
  <dc:creator>@@@</dc:creator>
  <cp:lastModifiedBy>Lê Bích Mai</cp:lastModifiedBy>
  <cp:revision>376</cp:revision>
  <dcterms:created xsi:type="dcterms:W3CDTF">2007-10-12T16:54:26Z</dcterms:created>
  <dcterms:modified xsi:type="dcterms:W3CDTF">2022-02-08T20:43:41Z</dcterms:modified>
</cp:coreProperties>
</file>